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  <p:embeddedFont>
      <p:font typeface="Maven Pro ExtraBold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2E3B7A-D507-456C-8E4D-21B7589D6467}">
  <a:tblStyle styleId="{B92E3B7A-D507-456C-8E4D-21B7589D64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4.xml"/><Relationship Id="rId42" Type="http://schemas.openxmlformats.org/officeDocument/2006/relationships/font" Target="fonts/MavenProExtraBold-bold.fntdata"/><Relationship Id="rId41" Type="http://schemas.openxmlformats.org/officeDocument/2006/relationships/font" Target="fonts/MavenPr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147c53358_2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147c53358_2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147c53358_2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147c53358_2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147c53358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147c53358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14e823fa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14e823fa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147c53358_1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147c53358_1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14e823fa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14e823fa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14e823fa9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14e823fa9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1a8bf95e8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1a8bf95e8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14e823fa9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514e823fa9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933eb0e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2933eb0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14e823fa9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14e823fa9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147c53358_1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147c53358_1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5147c53358_1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5147c53358_1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147c53358_1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147c53358_1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14e823fa9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514e823fa9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Abcdefghij jhsfkdhfoiwef kdlfhw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933eb0e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933eb0e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147c53358_1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147c53358_1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147c53358_1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5147c53358_1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1d1d71a9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1d1d71a9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147c53358_19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5147c53358_1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a5d957ea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0a5d957ea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147c53358_19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147c53358_19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14e823fa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14e823fa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147c5335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147c5335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147c53358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147c53358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147c53358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147c53358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1a8bf95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1a8bf95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147c53358_2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147c53358_2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tgwgrfy0PH9AyV1U2DOp-Y-KvE2C-FAP/view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astrol.com/en_in/india/home/products/energy/oil-and-gas/bio-range.html" TargetMode="External"/><Relationship Id="rId4" Type="http://schemas.openxmlformats.org/officeDocument/2006/relationships/hyperlink" Target="https://www.castrol.com/en_gb/united-kingdom/home/castrol-story/newsroom/features/keith-campbell-space-engineering.html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27950" y="886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 u="sng">
                <a:latin typeface="Maven Pro ExtraBold"/>
                <a:ea typeface="Maven Pro ExtraBold"/>
                <a:cs typeface="Maven Pro ExtraBold"/>
                <a:sym typeface="Maven Pro ExtraBold"/>
              </a:rPr>
              <a:t>CASTROL INDIA LIMITED</a:t>
            </a:r>
            <a:r>
              <a:rPr b="0" lang="en" sz="4000">
                <a:latin typeface="Maven Pro ExtraBold"/>
                <a:ea typeface="Maven Pro ExtraBold"/>
                <a:cs typeface="Maven Pro ExtraBold"/>
                <a:sym typeface="Maven Pro ExtraBold"/>
              </a:rPr>
              <a:t>:</a:t>
            </a:r>
            <a:endParaRPr b="0" sz="4000">
              <a:latin typeface="Maven Pro ExtraBold"/>
              <a:ea typeface="Maven Pro ExtraBold"/>
              <a:cs typeface="Maven Pro ExtraBold"/>
              <a:sym typeface="Maven Pro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Maven Pro ExtraBold"/>
                <a:ea typeface="Maven Pro ExtraBold"/>
                <a:cs typeface="Maven Pro ExtraBold"/>
                <a:sym typeface="Maven Pro ExtraBold"/>
              </a:rPr>
              <a:t>AN INNOVATIVE DISTRIBUTION CHANNEL</a:t>
            </a:r>
            <a:endParaRPr b="0" sz="4000">
              <a:latin typeface="Maven Pro ExtraBold"/>
              <a:ea typeface="Maven Pro ExtraBold"/>
              <a:cs typeface="Maven Pro ExtraBold"/>
              <a:sym typeface="Maven Pro ExtraBold"/>
            </a:endParaRPr>
          </a:p>
        </p:txBody>
      </p:sp>
      <p:sp>
        <p:nvSpPr>
          <p:cNvPr id="278" name="Google Shape;278;p13"/>
          <p:cNvSpPr txBox="1"/>
          <p:nvPr>
            <p:ph type="ctrTitle"/>
          </p:nvPr>
        </p:nvSpPr>
        <p:spPr>
          <a:xfrm>
            <a:off x="827513" y="361470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GROUP 4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0" r="0" t="38990"/>
          <a:stretch/>
        </p:blipFill>
        <p:spPr>
          <a:xfrm>
            <a:off x="2483875" y="2364725"/>
            <a:ext cx="4063677" cy="140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789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S</a:t>
            </a:r>
            <a:r>
              <a:rPr lang="en" sz="3000" u="sng"/>
              <a:t>TRENGTH</a:t>
            </a:r>
            <a:endParaRPr sz="3000" u="sng"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151400" y="1300100"/>
            <a:ext cx="55317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Leading lubrication oil supplier globally, hence it is trusted brand in customer’s eyes.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Castrol has been in the Indian Market for more than 85 years, thus it has the </a:t>
            </a:r>
            <a:r>
              <a:rPr lang="en" sz="1700"/>
              <a:t>knowledge &amp; Experience</a:t>
            </a:r>
            <a:r>
              <a:rPr lang="en" sz="1700"/>
              <a:t> in the Indian Market.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Castrol has a huge delivery network system extended across 140 Countries, 800 ports and 2000 Distributors and Agents.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Strong R&amp;D team carry out Technological innovations in the Lubrication Oil Domain.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40" name="Google Shape;340;p22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950" y="1528700"/>
            <a:ext cx="2193601" cy="21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2"/>
          <p:cNvSpPr txBox="1"/>
          <p:nvPr/>
        </p:nvSpPr>
        <p:spPr>
          <a:xfrm>
            <a:off x="6798950" y="3723200"/>
            <a:ext cx="205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(Castrol’s Port Network)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645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WEAKNESS</a:t>
            </a:r>
            <a:endParaRPr sz="3000" u="sng"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303800" y="1374200"/>
            <a:ext cx="4746300" cy="28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Forecourts</a:t>
            </a:r>
            <a:r>
              <a:rPr lang="en" sz="1700"/>
              <a:t> were not allowed to market products from other companies than PSUs, so Castrol could not Market their products there.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PSUs were the Market leaders in the Two-Stroke Oil category.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Low coverage across after-Market channels.</a:t>
            </a:r>
            <a:endParaRPr sz="1700"/>
          </a:p>
        </p:txBody>
      </p:sp>
      <p:pic>
        <p:nvPicPr>
          <p:cNvPr id="349" name="Google Shape;349;p23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475" y="1546312"/>
            <a:ext cx="2864875" cy="22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/>
        </p:nvSpPr>
        <p:spPr>
          <a:xfrm>
            <a:off x="6541250" y="3781575"/>
            <a:ext cx="213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(Forecourts owned by PSUs like IndianOil)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685675"/>
            <a:ext cx="70305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OPPORTUNITY</a:t>
            </a:r>
            <a:endParaRPr sz="3000" u="sng"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129125" y="1325800"/>
            <a:ext cx="4816200" cy="3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Potential to expand in Rural Parts of India.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Changing Market of Four-Stroke Lubricant Oil from Forecourts to Open Market.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Changing behaviour of Customer to Trust the Workshop Mechanics to choose the lubricant Oil than choosing it themselves.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Focus on Growth through Partnership with the NFWs(Non Franchise Workshops).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Shifting from Selling Products to Selling Services.</a:t>
            </a:r>
            <a:endParaRPr sz="1700"/>
          </a:p>
        </p:txBody>
      </p:sp>
      <p:pic>
        <p:nvPicPr>
          <p:cNvPr id="358" name="Google Shape;358;p24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900" y="1533500"/>
            <a:ext cx="2829348" cy="212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4"/>
          <p:cNvSpPr txBox="1"/>
          <p:nvPr/>
        </p:nvSpPr>
        <p:spPr>
          <a:xfrm>
            <a:off x="6731100" y="3711700"/>
            <a:ext cx="190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(Castrol Service Centre)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type="title"/>
          </p:nvPr>
        </p:nvSpPr>
        <p:spPr>
          <a:xfrm>
            <a:off x="1303800" y="618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THREAT</a:t>
            </a:r>
            <a:endParaRPr sz="3000" u="sng"/>
          </a:p>
        </p:txBody>
      </p:sp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1142200" y="1194575"/>
            <a:ext cx="5091300" cy="3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PSUs setting up distribution channels &amp; trying to increase their Market shares by offering discounts and better credit terms.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Growth of “Genuine Oils” which was sold by </a:t>
            </a:r>
            <a:r>
              <a:rPr lang="en" sz="1700"/>
              <a:t>motorcycle</a:t>
            </a:r>
            <a:r>
              <a:rPr lang="en" sz="1700"/>
              <a:t> Companies (like, Hero Honda 4T) through their own Dealerships and Bazaar Trade.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Newer Technologies emerging and the threat of being replaced by them (like Biobased lubricants and greases).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Giving Oil to NFWs on Credit.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Over dependence on Fossil Fuel which are exhausting rapidly.</a:t>
            </a:r>
            <a:endParaRPr sz="1700"/>
          </a:p>
        </p:txBody>
      </p: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000" y="805788"/>
            <a:ext cx="2371800" cy="14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7375" y="2835362"/>
            <a:ext cx="1761450" cy="17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6382000" y="3699450"/>
            <a:ext cx="176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(Biobased lubrication oil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by Sapphire)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6878250" y="2274738"/>
            <a:ext cx="17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(“Genuine Oils” by Hero Honda 4T)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type="title"/>
          </p:nvPr>
        </p:nvSpPr>
        <p:spPr>
          <a:xfrm>
            <a:off x="1584925" y="16401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4P </a:t>
            </a:r>
            <a:r>
              <a:rPr lang="en" u="sng"/>
              <a:t>ANALYSIS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pic>
        <p:nvPicPr>
          <p:cNvPr id="377" name="Google Shape;377;p26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Product</a:t>
            </a:r>
            <a:endParaRPr sz="3000"/>
          </a:p>
        </p:txBody>
      </p:sp>
      <p:sp>
        <p:nvSpPr>
          <p:cNvPr id="383" name="Google Shape;383;p27"/>
          <p:cNvSpPr txBox="1"/>
          <p:nvPr>
            <p:ph idx="1" type="body"/>
          </p:nvPr>
        </p:nvSpPr>
        <p:spPr>
          <a:xfrm>
            <a:off x="1238350" y="1439575"/>
            <a:ext cx="70305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Has properly segmented products on basis of vehicle needs.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Uses similar naming strategies for its products like Castrol Power1 Ultimate, Castrol Activ. (Umbrella Branding)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Offers products </a:t>
            </a:r>
            <a:r>
              <a:rPr lang="en" sz="1700"/>
              <a:t>focused</a:t>
            </a:r>
            <a:r>
              <a:rPr lang="en" sz="1700"/>
              <a:t> more on the vehicle health.</a:t>
            </a:r>
            <a:endParaRPr sz="1700"/>
          </a:p>
        </p:txBody>
      </p:sp>
      <p:pic>
        <p:nvPicPr>
          <p:cNvPr id="384" name="Google Shape;384;p27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7"/>
          <p:cNvPicPr preferRelativeResize="0"/>
          <p:nvPr/>
        </p:nvPicPr>
        <p:blipFill rotWithShape="1">
          <a:blip r:embed="rId4">
            <a:alphaModFix/>
          </a:blip>
          <a:srcRect b="20145" l="0" r="0" t="21681"/>
          <a:stretch/>
        </p:blipFill>
        <p:spPr>
          <a:xfrm>
            <a:off x="2304400" y="2786375"/>
            <a:ext cx="4546325" cy="22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type="title"/>
          </p:nvPr>
        </p:nvSpPr>
        <p:spPr>
          <a:xfrm>
            <a:off x="12276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Pricing</a:t>
            </a:r>
            <a:endParaRPr sz="3000"/>
          </a:p>
        </p:txBody>
      </p:sp>
      <p:sp>
        <p:nvSpPr>
          <p:cNvPr id="391" name="Google Shape;391;p28"/>
          <p:cNvSpPr txBox="1"/>
          <p:nvPr>
            <p:ph idx="1" type="body"/>
          </p:nvPr>
        </p:nvSpPr>
        <p:spPr>
          <a:xfrm>
            <a:off x="1151400" y="168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Castrol has a price premium of 15-18% over competitors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Castrol offers its products in various packagings thus prices vary accordingly.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Prices were largely affected by change in technology.</a:t>
            </a:r>
            <a:endParaRPr sz="1700"/>
          </a:p>
        </p:txBody>
      </p:sp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" name="Google Shape;397;p29"/>
          <p:cNvGraphicFramePr/>
          <p:nvPr/>
        </p:nvGraphicFramePr>
        <p:xfrm>
          <a:off x="1094550" y="16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{B92E3B7A-D507-456C-8E4D-21B7589D6467}</a:tableStyleId>
              </a:tblPr>
              <a:tblGrid>
                <a:gridCol w="3325050"/>
                <a:gridCol w="3325050"/>
              </a:tblGrid>
              <a:tr h="391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Motorcycle Engine Oil (20W-40) (1L)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Product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Price(Rs.)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IOCL(SERVO 40)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440 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BPCL(MAK 40 plus)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422 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Castrol(Castrol Activ 40)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469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HPCL(Racer 4 )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380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19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Car Engine Oil (5W-30)(3.5L)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7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Product Name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Price(Rs.)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IOCL(SERVO Futura G Plus)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1958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BPCL(MAK Classic Plus)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1531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Castrol(Castrol magnatec)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2526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HPCL(Neosynth)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1637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1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Shell(Shell Helix)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Rs 2688</a:t>
                      </a:r>
                      <a:endParaRPr b="1" sz="13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98" name="Google Shape;398;p29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Place &amp; distribution</a:t>
            </a:r>
            <a:endParaRPr sz="3000"/>
          </a:p>
        </p:txBody>
      </p:sp>
      <p:sp>
        <p:nvSpPr>
          <p:cNvPr id="404" name="Google Shape;404;p30"/>
          <p:cNvSpPr txBox="1"/>
          <p:nvPr>
            <p:ph idx="1" type="body"/>
          </p:nvPr>
        </p:nvSpPr>
        <p:spPr>
          <a:xfrm>
            <a:off x="1178700" y="1435025"/>
            <a:ext cx="7280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Are associated with many Original Equipment Manufacturers(OEMs) which allows them to reach out potential customers.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Castrol focus more on after-market through local retailer and </a:t>
            </a:r>
            <a:r>
              <a:rPr lang="en" sz="1700"/>
              <a:t>distributors</a:t>
            </a:r>
            <a:r>
              <a:rPr lang="en" sz="1700"/>
              <a:t> as compared to  forecourts and FWs.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Castrol also uses Non-Franchise Workshops to </a:t>
            </a:r>
            <a:r>
              <a:rPr lang="en" sz="1700"/>
              <a:t>distribute</a:t>
            </a:r>
            <a:r>
              <a:rPr lang="en" sz="1700"/>
              <a:t> its lubricant products like grease, </a:t>
            </a:r>
            <a:r>
              <a:rPr lang="en" sz="1700"/>
              <a:t>coolants</a:t>
            </a:r>
            <a:r>
              <a:rPr lang="en" sz="1700"/>
              <a:t> etc.</a:t>
            </a:r>
            <a:endParaRPr sz="1700"/>
          </a:p>
        </p:txBody>
      </p:sp>
      <p:pic>
        <p:nvPicPr>
          <p:cNvPr id="405" name="Google Shape;405;p30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62" y="607725"/>
            <a:ext cx="7084874" cy="43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4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1"/>
          <p:cNvSpPr txBox="1"/>
          <p:nvPr/>
        </p:nvSpPr>
        <p:spPr>
          <a:xfrm>
            <a:off x="1247775" y="149500"/>
            <a:ext cx="660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Nunito"/>
                <a:ea typeface="Nunito"/>
                <a:cs typeface="Nunito"/>
                <a:sym typeface="Nunito"/>
              </a:rPr>
              <a:t>CHANNELS OF DISTRIBUTION FOR LUBRICANTS IN INDIA</a:t>
            </a:r>
            <a:endParaRPr b="1" sz="1700" u="sng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Contents</a:t>
            </a:r>
            <a:endParaRPr sz="4000"/>
          </a:p>
        </p:txBody>
      </p:sp>
      <p:sp>
        <p:nvSpPr>
          <p:cNvPr id="285" name="Google Shape;285;p14"/>
          <p:cNvSpPr txBox="1"/>
          <p:nvPr/>
        </p:nvSpPr>
        <p:spPr>
          <a:xfrm>
            <a:off x="5738425" y="1613825"/>
            <a:ext cx="32082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Background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Synopsis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SWOT Analysis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4Ps Analysis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Distribution Strategy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Alternate Positioning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88" y="152400"/>
            <a:ext cx="77082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>
            <p:ph type="title"/>
          </p:nvPr>
        </p:nvSpPr>
        <p:spPr>
          <a:xfrm>
            <a:off x="1151400" y="674775"/>
            <a:ext cx="7651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Castrol distribution expansion strategy 1</a:t>
            </a:r>
            <a:endParaRPr sz="3000"/>
          </a:p>
        </p:txBody>
      </p:sp>
      <p:sp>
        <p:nvSpPr>
          <p:cNvPr id="423" name="Google Shape;423;p33"/>
          <p:cNvSpPr txBox="1"/>
          <p:nvPr>
            <p:ph idx="1" type="body"/>
          </p:nvPr>
        </p:nvSpPr>
        <p:spPr>
          <a:xfrm>
            <a:off x="1212175" y="14497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Appoint new channel of DSR to reach out to small and local NFWs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small NFWs will receive credit,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Increased market reach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Hiring DSR for each locality will incur high cost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ROI may be very less initially</a:t>
            </a:r>
            <a:endParaRPr sz="1700"/>
          </a:p>
        </p:txBody>
      </p:sp>
      <p:pic>
        <p:nvPicPr>
          <p:cNvPr id="424" name="Google Shape;424;p33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idx="1" type="body"/>
          </p:nvPr>
        </p:nvSpPr>
        <p:spPr>
          <a:xfrm>
            <a:off x="1303800" y="1031000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Directly supplying MCO to NFWs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NFWs will receive more MCO at reduced price.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Cons: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Retail shops will have reduced sales</a:t>
            </a:r>
            <a:endParaRPr sz="1700"/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0" y="2831700"/>
            <a:ext cx="5442000" cy="204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4"/>
          <p:cNvCxnSpPr/>
          <p:nvPr/>
        </p:nvCxnSpPr>
        <p:spPr>
          <a:xfrm rot="10800000">
            <a:off x="2386675" y="2918375"/>
            <a:ext cx="0" cy="102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34"/>
          <p:cNvCxnSpPr/>
          <p:nvPr/>
        </p:nvCxnSpPr>
        <p:spPr>
          <a:xfrm>
            <a:off x="2386675" y="2907900"/>
            <a:ext cx="1975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4"/>
          <p:cNvCxnSpPr/>
          <p:nvPr/>
        </p:nvCxnSpPr>
        <p:spPr>
          <a:xfrm>
            <a:off x="4362475" y="2907900"/>
            <a:ext cx="0" cy="50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4" name="Google Shape;434;p34"/>
          <p:cNvPicPr preferRelativeResize="0"/>
          <p:nvPr/>
        </p:nvPicPr>
        <p:blipFill rotWithShape="1">
          <a:blip r:embed="rId4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4"/>
          <p:cNvSpPr txBox="1"/>
          <p:nvPr>
            <p:ph type="title"/>
          </p:nvPr>
        </p:nvSpPr>
        <p:spPr>
          <a:xfrm>
            <a:off x="1151400" y="479950"/>
            <a:ext cx="7804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Castrol distribution expansion strategy 2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1303800" y="674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Promotion</a:t>
            </a:r>
            <a:endParaRPr sz="3000"/>
          </a:p>
        </p:txBody>
      </p:sp>
      <p:sp>
        <p:nvSpPr>
          <p:cNvPr id="441" name="Google Shape;441;p35"/>
          <p:cNvSpPr txBox="1"/>
          <p:nvPr>
            <p:ph idx="1" type="body"/>
          </p:nvPr>
        </p:nvSpPr>
        <p:spPr>
          <a:xfrm>
            <a:off x="1199250" y="1402375"/>
            <a:ext cx="7030500" cy="3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D</a:t>
            </a:r>
            <a:r>
              <a:rPr lang="en" sz="1700"/>
              <a:t>irect</a:t>
            </a:r>
            <a:r>
              <a:rPr lang="en" sz="1700"/>
              <a:t> marketing through its retailers and </a:t>
            </a:r>
            <a:r>
              <a:rPr lang="en" sz="1700"/>
              <a:t>workshop</a:t>
            </a:r>
            <a:r>
              <a:rPr lang="en" sz="1700"/>
              <a:t> network to gain trust of customers.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Runs </a:t>
            </a:r>
            <a:r>
              <a:rPr lang="en" sz="1700"/>
              <a:t>targeted</a:t>
            </a:r>
            <a:r>
              <a:rPr lang="en" sz="1700"/>
              <a:t> media campaigns on </a:t>
            </a:r>
            <a:r>
              <a:rPr lang="en" sz="1700"/>
              <a:t>television featuring celebrities with performer image.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Associates with motorsport teams in competition like F1, moto-GP, and Premier leagues.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Castrol is very much active and has a wide reach across all social media platforms </a:t>
            </a:r>
            <a:endParaRPr sz="1700"/>
          </a:p>
        </p:txBody>
      </p:sp>
      <p:pic>
        <p:nvPicPr>
          <p:cNvPr id="442" name="Google Shape;442;p35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/>
        </p:nvSpPr>
        <p:spPr>
          <a:xfrm>
            <a:off x="4677125" y="696225"/>
            <a:ext cx="364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8" name="Google Shape;448;p36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38525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6"/>
          <p:cNvPicPr preferRelativeResize="0"/>
          <p:nvPr/>
        </p:nvPicPr>
        <p:blipFill rotWithShape="1">
          <a:blip r:embed="rId4">
            <a:alphaModFix/>
          </a:blip>
          <a:srcRect b="20923" l="0" r="0" t="0"/>
          <a:stretch/>
        </p:blipFill>
        <p:spPr>
          <a:xfrm>
            <a:off x="330125" y="1081200"/>
            <a:ext cx="2326836" cy="35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500" y="1096425"/>
            <a:ext cx="2421050" cy="34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550" y="1096425"/>
            <a:ext cx="2925176" cy="349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/>
          <p:nvPr>
            <p:ph idx="1" type="body"/>
          </p:nvPr>
        </p:nvSpPr>
        <p:spPr>
          <a:xfrm>
            <a:off x="1156175" y="1021875"/>
            <a:ext cx="73704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Castrol focused on different target consumer segments by running media campaigns for its different product ranges: </a:t>
            </a:r>
            <a:endParaRPr sz="1700"/>
          </a:p>
          <a:p>
            <a:pPr indent="-33655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Castrol Power1 Ultimate: Roped in Tiger Shroff focusing on performance and youth</a:t>
            </a:r>
            <a:endParaRPr sz="1700"/>
          </a:p>
          <a:p>
            <a:pPr indent="-33655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Castrol CRB : targeted truckers and farmers, focusing their health</a:t>
            </a:r>
            <a:endParaRPr sz="1700"/>
          </a:p>
          <a:p>
            <a:pPr indent="-33655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Castrol Magnatec: Family audiences and SUV owners</a:t>
            </a:r>
            <a:endParaRPr sz="1700"/>
          </a:p>
          <a:p>
            <a:pPr indent="-336550" lvl="0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Castrol Active: Regular two-wheelers for not comprising with cheap options</a:t>
            </a:r>
            <a:endParaRPr sz="1700"/>
          </a:p>
        </p:txBody>
      </p:sp>
      <p:pic>
        <p:nvPicPr>
          <p:cNvPr id="457" name="Google Shape;457;p37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631475" cy="22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8"/>
          <p:cNvSpPr txBox="1"/>
          <p:nvPr/>
        </p:nvSpPr>
        <p:spPr>
          <a:xfrm>
            <a:off x="56875" y="2410400"/>
            <a:ext cx="292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66666"/>
                </a:solidFill>
                <a:highlight>
                  <a:srgbClr val="FFFFFF"/>
                </a:highlight>
              </a:rPr>
              <a:t>Castrol POWER1 ULTIMATE celebrated the adventurous and indomitable spirit of bikers with a new and catchy anthem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" name="Google Shape;464;p38"/>
          <p:cNvSpPr txBox="1"/>
          <p:nvPr/>
        </p:nvSpPr>
        <p:spPr>
          <a:xfrm>
            <a:off x="2931700" y="4302625"/>
            <a:ext cx="31710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66666"/>
                </a:solidFill>
                <a:highlight>
                  <a:srgbClr val="FFFFFF"/>
                </a:highlight>
              </a:rPr>
              <a:t>campaign titled ‘India ka Engine, Andar se Strong’ was a tribute to all those farmers and truckers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5" name="Google Shape;4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575" y="2467650"/>
            <a:ext cx="3229050" cy="18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8"/>
          <p:cNvSpPr txBox="1"/>
          <p:nvPr/>
        </p:nvSpPr>
        <p:spPr>
          <a:xfrm>
            <a:off x="6212875" y="2363700"/>
            <a:ext cx="2686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666666"/>
                </a:solidFill>
                <a:highlight>
                  <a:srgbClr val="FFFFFF"/>
                </a:highlight>
              </a:rPr>
              <a:t>marketing campaign #CompromiseMehngaPadega demonstrating how Castrol Active offers superior protection to bike engines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7" name="Google Shape;4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225" y="152225"/>
            <a:ext cx="2924100" cy="2211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 rotWithShape="1">
          <a:blip r:embed="rId6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39" title="Castrol Activ _Idhar-Udhar_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50" y="189650"/>
            <a:ext cx="7798925" cy="4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Current Positioning: </a:t>
            </a:r>
            <a:endParaRPr sz="2500"/>
          </a:p>
        </p:txBody>
      </p:sp>
      <p:pic>
        <p:nvPicPr>
          <p:cNvPr id="479" name="Google Shape;479;p40"/>
          <p:cNvPicPr preferRelativeResize="0"/>
          <p:nvPr/>
        </p:nvPicPr>
        <p:blipFill rotWithShape="1">
          <a:blip r:embed="rId3">
            <a:alphaModFix/>
          </a:blip>
          <a:srcRect b="17790" l="34938" r="0" t="24090"/>
          <a:stretch/>
        </p:blipFill>
        <p:spPr>
          <a:xfrm>
            <a:off x="2344800" y="1176800"/>
            <a:ext cx="5237600" cy="13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0"/>
          <p:cNvSpPr txBox="1"/>
          <p:nvPr>
            <p:ph type="title"/>
          </p:nvPr>
        </p:nvSpPr>
        <p:spPr>
          <a:xfrm>
            <a:off x="1303800" y="2999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Alternate</a:t>
            </a:r>
            <a:r>
              <a:rPr lang="en" sz="2500"/>
              <a:t> Positioning: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Castrol: </a:t>
            </a:r>
            <a:r>
              <a:rPr b="0" lang="en" sz="1900"/>
              <a:t>Serving India smoothly for a century</a:t>
            </a:r>
            <a:endParaRPr b="0" sz="1900"/>
          </a:p>
        </p:txBody>
      </p:sp>
      <p:sp>
        <p:nvSpPr>
          <p:cNvPr id="481" name="Google Shape;481;p40"/>
          <p:cNvSpPr txBox="1"/>
          <p:nvPr/>
        </p:nvSpPr>
        <p:spPr>
          <a:xfrm>
            <a:off x="1464200" y="3950825"/>
            <a:ext cx="611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(Castrol can use its decades of experience to advertise loyalty and trust among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customers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)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2" name="Google Shape;482;p40"/>
          <p:cNvPicPr preferRelativeResize="0"/>
          <p:nvPr/>
        </p:nvPicPr>
        <p:blipFill rotWithShape="1">
          <a:blip r:embed="rId4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 txBox="1"/>
          <p:nvPr>
            <p:ph type="title"/>
          </p:nvPr>
        </p:nvSpPr>
        <p:spPr>
          <a:xfrm>
            <a:off x="1241075" y="20721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THANK YOU</a:t>
            </a:r>
            <a:endParaRPr sz="4000">
              <a:solidFill>
                <a:schemeClr val="accent1"/>
              </a:solidFill>
            </a:endParaRPr>
          </a:p>
        </p:txBody>
      </p:sp>
      <p:pic>
        <p:nvPicPr>
          <p:cNvPr id="488" name="Google Shape;488;p41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824000" y="571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Case Based questions</a:t>
            </a:r>
            <a:endParaRPr sz="4000"/>
          </a:p>
        </p:txBody>
      </p:sp>
      <p:sp>
        <p:nvSpPr>
          <p:cNvPr id="292" name="Google Shape;292;p15"/>
          <p:cNvSpPr txBox="1"/>
          <p:nvPr/>
        </p:nvSpPr>
        <p:spPr>
          <a:xfrm>
            <a:off x="956550" y="2065675"/>
            <a:ext cx="68727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are TWO major expansion options before Rai and his team? Discuss pros and cons of each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"/>
              <a:buChar char="●"/>
            </a:pP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is the basis of segmentation for MCOs? DO you find this basis </a:t>
            </a: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practical</a:t>
            </a:r>
            <a:r>
              <a:rPr b="1" lang="en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or would suggest alternatives?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294075" y="3774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BACKGROUND </a:t>
            </a:r>
            <a:endParaRPr sz="3000" u="sng"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217875" y="929825"/>
            <a:ext cx="60267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Castrol was founded in 1899 by Charles "Cheers" Wakefield as Wakefield's Oil Company in England with fame for its technological innovation and marketing expertise.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 In 1906, Castrol launched its flagship product, Castrol Motor Oil, which quickly gained popularity due to its superior performance and quality.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The company invested heavily in research and development, leading to the introduction of innovative lubricants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The company sponsored numerous racing teams and events, including Formula 1, World Rally Championship, and motorcycle racing.</a:t>
            </a:r>
            <a:endParaRPr sz="1700"/>
          </a:p>
        </p:txBody>
      </p:sp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825" y="1559925"/>
            <a:ext cx="1662150" cy="216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24700" y="558450"/>
            <a:ext cx="6888000" cy="4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2002, Castrol was acquired by British Petroleum (BP), one of the world's largest energy companies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 2008, Castrol launched its </a:t>
            </a: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Marine Bio range</a:t>
            </a: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 with improved environmental performance to help protect ocean life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2012 </a:t>
            </a: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NASA's Curiosity rover</a:t>
            </a: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 began its mission on Mars, lubricated by a Castrol grease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2017 Castrol launched its first bio-synthetic engine oil with 25% renewable plant-based oil.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 rotWithShape="1">
          <a:blip r:embed="rId5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116025" y="1327025"/>
            <a:ext cx="7407600" cy="364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1970’s more than 90% sales occurred at retail forecourts, after government owned national oil companies took over forecourts, castrol cultivated and developed bazaar channel 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2006 analysis, MCO 4T market growing by 17 to 18 million litres per year, Castrol only added 2.5 million litres , far less than market dominance suggested.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India-fast growing economy with expanding middle class and growth indicators pointed towards stable and market oriented economy.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 two-stroke lubricant mixed with gasoline, In four-stroke lubrication system is separate.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</p:txBody>
      </p:sp>
      <p:pic>
        <p:nvPicPr>
          <p:cNvPr id="313" name="Google Shape;313;p18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8"/>
          <p:cNvSpPr txBox="1"/>
          <p:nvPr/>
        </p:nvSpPr>
        <p:spPr>
          <a:xfrm>
            <a:off x="1214825" y="6560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SYNOPSIS</a:t>
            </a:r>
            <a:r>
              <a:rPr b="1" lang="en" sz="3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119375" y="480775"/>
            <a:ext cx="7789800" cy="3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Changes in engine design - improved technology - smaller oil sump sizes - period between oil changes longer - stagnation in volume growth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Castrol covered a wide range of automotive and industrial applications.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Automotive portfolio - Engine oils, gear oils, transmission fluids, greases, coolants and brake fluids.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700"/>
              <a:buChar char="❏"/>
            </a:pPr>
            <a:r>
              <a:rPr lang="en" sz="1700">
                <a:solidFill>
                  <a:srgbClr val="202122"/>
                </a:solidFill>
                <a:highlight>
                  <a:schemeClr val="lt1"/>
                </a:highlight>
              </a:rPr>
              <a:t>Industrial portfolio - Metal working oils, high-performance lubricants, corrosive preventives, industrial cleaning chemicals, hydraulic oils, gear oils, turbine oils, and general lubricating oils.</a:t>
            </a:r>
            <a:endParaRPr sz="17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Factors driving this change - trust, convenience and personal attention from mechanic.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Three main channels of distribution - FWs, forecourts and bazaars. Most profitable - Bazaars.</a:t>
            </a:r>
            <a:endParaRPr sz="17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00"/>
          </a:p>
        </p:txBody>
      </p:sp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25" y="227350"/>
            <a:ext cx="7035849" cy="46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 rotWithShape="1">
          <a:blip r:embed="rId4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SWOT</a:t>
            </a:r>
            <a:endParaRPr u="sng"/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1388625" y="22551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7200">
                <a:latin typeface="Maven Pro"/>
                <a:ea typeface="Maven Pro"/>
                <a:cs typeface="Maven Pro"/>
                <a:sym typeface="Maven Pro"/>
              </a:rPr>
              <a:t>ANALYSIS</a:t>
            </a:r>
            <a:endParaRPr b="1" sz="72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3">
            <a:alphaModFix/>
          </a:blip>
          <a:srcRect b="21592" l="0" r="0" t="26125"/>
          <a:stretch/>
        </p:blipFill>
        <p:spPr>
          <a:xfrm>
            <a:off x="7762300" y="4474675"/>
            <a:ext cx="1457898" cy="8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